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398" r:id="rId3"/>
    <p:sldId id="466" r:id="rId4"/>
    <p:sldId id="458" r:id="rId5"/>
    <p:sldId id="457" r:id="rId6"/>
    <p:sldId id="396" r:id="rId7"/>
    <p:sldId id="464" r:id="rId8"/>
    <p:sldId id="467" r:id="rId9"/>
    <p:sldId id="468" r:id="rId10"/>
    <p:sldId id="462" r:id="rId11"/>
    <p:sldId id="465" r:id="rId12"/>
    <p:sldId id="461" r:id="rId13"/>
    <p:sldId id="460" r:id="rId14"/>
    <p:sldId id="459" r:id="rId15"/>
    <p:sldId id="424" r:id="rId16"/>
    <p:sldId id="437" r:id="rId17"/>
    <p:sldId id="438" r:id="rId18"/>
    <p:sldId id="439" r:id="rId19"/>
    <p:sldId id="443" r:id="rId20"/>
    <p:sldId id="454" r:id="rId21"/>
    <p:sldId id="441" r:id="rId22"/>
    <p:sldId id="450" r:id="rId23"/>
    <p:sldId id="451" r:id="rId24"/>
    <p:sldId id="453" r:id="rId25"/>
    <p:sldId id="456" r:id="rId26"/>
    <p:sldId id="447" r:id="rId27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694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694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7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955325"/>
            <a:ext cx="91440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 ХОДЕ ИСПОЛНЕНИЯ ПОСТАНОВЛЕНИЯ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КАБИНЕТА МИНИСТРОВ РЕСПУБЛИКИ ТАТАРСТАН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19.01.2011 №21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«О Плане перехода на предоставление 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государственных, муниципальных и 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социально значимых услуг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в электронном виде»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028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РЕГЛАМЕНТ Э-ОЧЕРЕДИ В ДЕТСКИЕ САДЫ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6096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Приказом МОН РТ от 08.09.2011 № 4347/11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утверждена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примерная форма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административного регламента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предоставления муниципальной услуги  «Постановка на учет и зачисление детей в образовательные учреждения, реализующие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основную общеобразовательную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программу дошкольного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образования»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Систему внесены изменения: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Ограничен выбор до 1 ДОУ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Как привести в соответствие уже поданные заявления?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В рамках РТ возможно только 1 заявление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(при подаче заявления в другой муниципальный район заявление в предыдущем аннулируется)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 Заявления на перевод означает «встаем в хвост очереди»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Перечень льгот ограничен установленными федеральным законодательством.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Исключить возможность МО устанавливать в Системе муниципальные льготы?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делать с заявлениями, где были льготы?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672109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ПРОБЛЕМА ВНЕШНЕЙ КОМИССИИ ЗА ОПЛАТУ УСЛУГ ЖКХ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954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Совместно с </a:t>
            </a:r>
            <a:r>
              <a:rPr lang="ru-RU" sz="2400" b="1" dirty="0" err="1" smtClean="0">
                <a:solidFill>
                  <a:srgbClr val="C00000"/>
                </a:solidFill>
              </a:rPr>
              <a:t>МСАиЖКХ</a:t>
            </a:r>
            <a:r>
              <a:rPr lang="ru-RU" sz="2400" b="1" dirty="0" smtClean="0">
                <a:solidFill>
                  <a:srgbClr val="C00000"/>
                </a:solidFill>
              </a:rPr>
              <a:t> РТ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будет внесен проект нормативного акта о выделении затрат на оплату услуг ЖКХ из тарифа на управление жилым фондом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ЭТО ПОЗВОЛИТ: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исключить «двойную оплату» комиссии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обеспечить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конкурентность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среди операторов платежей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Везде в любом случае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будет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внешняя комиссия при оплате счетов-фактур – на почте, в банках, банкоматах,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инфоматах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 портале услуг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116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внутренних дел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8029" y="874090"/>
            <a:ext cx="682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Информирование о наличии и оплата штрафов ГИБДД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0" y="888437"/>
            <a:ext cx="217170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74200"/>
            <a:ext cx="5667375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31270" y="2057400"/>
            <a:ext cx="2171700" cy="914400"/>
          </a:xfrm>
          <a:prstGeom prst="wedgeRoundRectCallout">
            <a:avLst>
              <a:gd name="adj1" fmla="val 144933"/>
              <a:gd name="adj2" fmla="val -20383"/>
              <a:gd name="adj3" fmla="val 16667"/>
            </a:avLst>
          </a:prstGeom>
          <a:solidFill>
            <a:schemeClr val="accent5">
              <a:alpha val="52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Доступна проверка для мотоциклов</a:t>
            </a:r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22190" y="4572000"/>
            <a:ext cx="2171700" cy="914400"/>
          </a:xfrm>
          <a:prstGeom prst="wedgeRoundRectCallout">
            <a:avLst>
              <a:gd name="adj1" fmla="val 144933"/>
              <a:gd name="adj2" fmla="val -20383"/>
              <a:gd name="adj3" fmla="val 16667"/>
            </a:avLst>
          </a:prstGeom>
          <a:solidFill>
            <a:schemeClr val="accent5">
              <a:alpha val="52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Доступна проверка для автомобилей других регионов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4572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НОВЫЙ СЕРВИС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1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и науки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838200"/>
            <a:ext cx="6822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Проверка и оплата начислений по родительской плате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дополнительным услугам за содержание ребенка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детском саду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209800" cy="83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38800" y="1566446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ЗАПУСК В БЛИЖАЙШЕЕ ВРЕМЯ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7655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657726" cy="415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62600" y="4572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НОВЫЙ СЕРВИС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7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инспекция РТ по обеспечению госконтроля за производством, оборотом и качеством этилового спирта, алкогольной продукции и защите прав потребителей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1371600"/>
            <a:ext cx="6441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Проверка легальности алкогольной продукции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58901"/>
              </p:ext>
            </p:extLst>
          </p:nvPr>
        </p:nvGraphicFramePr>
        <p:xfrm>
          <a:off x="368643" y="2057400"/>
          <a:ext cx="8406714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(сентябрь)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571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запрос  о легальности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4" y="1295400"/>
            <a:ext cx="2144713" cy="8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7" y="3379573"/>
            <a:ext cx="4648200" cy="204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93988"/>
            <a:ext cx="3657600" cy="338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62600" y="10668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НОВЫЙ СЕРВИС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2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и науки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7000" y="609600"/>
            <a:ext cx="682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Подача заявления на постановку на учет в детский сад, проверка статуса поданного заявления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"/>
            <a:ext cx="220980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236611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40025" y="3294911"/>
            <a:ext cx="206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edu.tatar.ru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78161"/>
              </p:ext>
            </p:extLst>
          </p:nvPr>
        </p:nvGraphicFramePr>
        <p:xfrm>
          <a:off x="368643" y="1295400"/>
          <a:ext cx="840671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5372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30%)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4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3 540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заявлений подано через Портал,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3 026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полностью электронных записей в очередь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94181"/>
              </p:ext>
            </p:extLst>
          </p:nvPr>
        </p:nvGraphicFramePr>
        <p:xfrm>
          <a:off x="364675" y="3276600"/>
          <a:ext cx="840671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612000"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</a:t>
                      </a:r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67 014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логинов учеников </a:t>
                      </a:r>
                      <a:endParaRPr lang="ru-RU" sz="20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237 432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учеников минимум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 1 оценкой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19 527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логинов родителей</a:t>
                      </a:r>
                      <a:endParaRPr lang="ru-RU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8 103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заявлений о приеме в образовательные учреждения</a:t>
                      </a:r>
                      <a:endParaRPr lang="ru-RU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29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6" y="1028099"/>
            <a:ext cx="211455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здравоохранения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990600"/>
            <a:ext cx="6441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Запись на прием к врачу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Нижнекамск (+ район), Казань (РКБ-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Альметьевск)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66466"/>
              </p:ext>
            </p:extLst>
          </p:nvPr>
        </p:nvGraphicFramePr>
        <p:xfrm>
          <a:off x="368643" y="1905000"/>
          <a:ext cx="84067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5372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10%)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4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111 678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записей в электронную очередь к врачу,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2 844 269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 фактов записи к врачу в целом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1" y="4343400"/>
            <a:ext cx="2060575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02052" y="4267200"/>
            <a:ext cx="6441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о наличии медицинских товаров и лекарственных средств, предварительное бронирование медикаментов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61" y="5076825"/>
            <a:ext cx="206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003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rt.ru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000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1671" r="2803" b="80087"/>
          <a:stretch/>
        </p:blipFill>
        <p:spPr bwMode="auto">
          <a:xfrm>
            <a:off x="460283" y="931178"/>
            <a:ext cx="2125852" cy="73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строительства, архитектуры и ЖКХ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1194137"/>
            <a:ext cx="3872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Услуги оплаты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жилищно-коммунальных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6194" y="510093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Отсутствие пропаганды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среди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населения о возможности оплачивать счета электронно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4618166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ПРОБЛЕМЫ: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27369" r="2699" b="53952"/>
          <a:stretch/>
        </p:blipFill>
        <p:spPr bwMode="auto">
          <a:xfrm>
            <a:off x="460283" y="1848974"/>
            <a:ext cx="2156604" cy="75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79289" r="3065" b="1602"/>
          <a:stretch/>
        </p:blipFill>
        <p:spPr bwMode="auto">
          <a:xfrm>
            <a:off x="2895599" y="1848974"/>
            <a:ext cx="2156605" cy="78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133" r="2699" b="27544"/>
          <a:stretch/>
        </p:blipFill>
        <p:spPr bwMode="auto">
          <a:xfrm>
            <a:off x="2895600" y="914400"/>
            <a:ext cx="2156605" cy="77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62610"/>
              </p:ext>
            </p:extLst>
          </p:nvPr>
        </p:nvGraphicFramePr>
        <p:xfrm>
          <a:off x="432486" y="2819400"/>
          <a:ext cx="8406714" cy="156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5372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платежей </a:t>
                      </a:r>
                      <a:r>
                        <a:rPr lang="ru-RU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ЧЕРЕЗ ПОРТАЛ И ИНФОМАТЫ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10%)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4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1 107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платежей на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2 413 211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рублей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0,037%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0,154%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6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внутренних дел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8029" y="874090"/>
            <a:ext cx="682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Информирование о наличии и оплата штрафов ГИБДД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0" y="888437"/>
            <a:ext cx="217170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0" y="3733800"/>
            <a:ext cx="21526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0" y="4684842"/>
            <a:ext cx="2143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6" y="5599242"/>
            <a:ext cx="2162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18029" y="3657600"/>
            <a:ext cx="682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Постановка ТС на учет, снятие ТС с учета,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перерегистрация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ТС, получение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дубликатов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43429" y="4724400"/>
            <a:ext cx="682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Замена водительского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удостоверения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09562" y="5477172"/>
            <a:ext cx="6822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Прохождение технического осмотра (ТО),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международный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сертификат ТО,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получение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дубликата талона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40470"/>
              </p:ext>
            </p:extLst>
          </p:nvPr>
        </p:nvGraphicFramePr>
        <p:xfrm>
          <a:off x="431270" y="1752600"/>
          <a:ext cx="84067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5372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30%)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4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523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817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запросов о наличии штрафа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123 219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платежей на сумму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36 196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500 руб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17,4%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43200" y="4227382"/>
            <a:ext cx="363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36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платежей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сумму </a:t>
            </a:r>
            <a:r>
              <a:rPr lang="ru-RU" b="1" dirty="0" smtClean="0">
                <a:solidFill>
                  <a:srgbClr val="C00000"/>
                </a:solidFill>
              </a:rPr>
              <a:t>17 000 </a:t>
            </a:r>
            <a:r>
              <a:rPr lang="ru-RU" b="1" dirty="0">
                <a:solidFill>
                  <a:srgbClr val="C00000"/>
                </a:solidFill>
              </a:rPr>
              <a:t>руб.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43200" y="5029200"/>
            <a:ext cx="352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платежей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сумму </a:t>
            </a:r>
            <a:r>
              <a:rPr lang="ru-RU" b="1" dirty="0">
                <a:solidFill>
                  <a:srgbClr val="C00000"/>
                </a:solidFill>
              </a:rPr>
              <a:t>9 600 руб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6336268"/>
            <a:ext cx="352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15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платежей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сумму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 200 </a:t>
            </a:r>
            <a:r>
              <a:rPr lang="ru-RU" b="1" dirty="0">
                <a:solidFill>
                  <a:srgbClr val="C00000"/>
                </a:solidFill>
              </a:rPr>
              <a:t>руб.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232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ЗАГС КМ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990600"/>
            <a:ext cx="6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Бронирование даты и времени регистрации брака,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запись на прием в орган ЗАГС, оплата госпошлины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96044"/>
              </p:ext>
            </p:extLst>
          </p:nvPr>
        </p:nvGraphicFramePr>
        <p:xfrm>
          <a:off x="368644" y="1981200"/>
          <a:ext cx="8470555" cy="398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604"/>
                <a:gridCol w="947473"/>
                <a:gridCol w="1082826"/>
                <a:gridCol w="1082826"/>
                <a:gridCol w="1082826"/>
              </a:tblGrid>
              <a:tr h="516988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60%)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заявлений,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принятых в текущем месяце электронно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браков в текущем месяце, на регистрацию которых записались электронно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52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50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1 388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заявлений в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текущем месяце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1 798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заявлений на текущий месяц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64%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1" y="925874"/>
            <a:ext cx="2144713" cy="80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29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4479"/>
            <a:ext cx="9144001" cy="685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03990" y="6147486"/>
            <a:ext cx="1828800" cy="5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1945" y="4267200"/>
            <a:ext cx="9220200" cy="20574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98574" y="4038600"/>
            <a:ext cx="14446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4191000"/>
            <a:ext cx="7432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ЭЛЕКТРОННЫЕ УСЛУГИ ПРЕДСТАВЛЕНЫ НА </a:t>
            </a:r>
            <a:r>
              <a:rPr lang="ru-RU" sz="3600" b="1" dirty="0" smtClean="0">
                <a:solidFill>
                  <a:srgbClr val="C00000"/>
                </a:solidFill>
              </a:rPr>
              <a:t>ПОРТАЛЕ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50891" y="5181600"/>
            <a:ext cx="11336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72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5370493"/>
            <a:ext cx="7432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ЭЛЕКТРОННЫЙ СЕРВИС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МИНИСТЕРСТВ И ВЕДОМСТВ</a:t>
            </a:r>
          </a:p>
        </p:txBody>
      </p:sp>
    </p:spTree>
    <p:extLst>
      <p:ext uri="{BB962C8B-B14F-4D97-AF65-F5344CB8AC3E}">
        <p14:creationId xmlns:p14="http://schemas.microsoft.com/office/powerpoint/2010/main" val="3925120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Росреестра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934720"/>
            <a:ext cx="6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Предоставление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выписки из Единого государственного реестра прав на недвижимое имущество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04289"/>
              </p:ext>
            </p:extLst>
          </p:nvPr>
        </p:nvGraphicFramePr>
        <p:xfrm>
          <a:off x="368643" y="1600200"/>
          <a:ext cx="8406714" cy="26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(август)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20%)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2 505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заполнений заявлений,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403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факта записи в очередь,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b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3 150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платежа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816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200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руб.</a:t>
                      </a: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8826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внутриведомственных э-запросов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47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запросов с федерального Портала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rosreestr.ru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32,4%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" b="2218"/>
          <a:stretch/>
        </p:blipFill>
        <p:spPr bwMode="auto">
          <a:xfrm>
            <a:off x="228600" y="825838"/>
            <a:ext cx="2209800" cy="79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1800" y="4778514"/>
            <a:ext cx="5908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Электронный предварительный прием документов на государственную регистрацию прав на недвижимое имущество и сделок с ним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4953000"/>
            <a:ext cx="20574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rosreestr.org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5726668"/>
            <a:ext cx="202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885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поданных 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65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" y="926961"/>
            <a:ext cx="2181225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ФБУ «Кадастровая палата»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5622" y="804891"/>
            <a:ext cx="5527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Предоставление сведений, содержащихся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государственном кадастре недвижимости,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постановка на кадастровый учет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71495"/>
              </p:ext>
            </p:extLst>
          </p:nvPr>
        </p:nvGraphicFramePr>
        <p:xfrm>
          <a:off x="368643" y="1905000"/>
          <a:ext cx="8406714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15%)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Постановка на кадастровый учет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301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заявлений)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7,76%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Предоставление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сведений в виде кадастрового паспорта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91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заявления)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Предоставление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сведений в виде кадастровой выписки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1 226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заявлений)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24,65%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Предоставление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сведений в виде кадастрового плана территории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электронных заявления)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74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6024"/>
            <a:ext cx="216217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Федеральной миграционной службы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990600"/>
            <a:ext cx="682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Оформление заграничного паспорта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2900"/>
              </p:ext>
            </p:extLst>
          </p:nvPr>
        </p:nvGraphicFramePr>
        <p:xfrm>
          <a:off x="457200" y="1676400"/>
          <a:ext cx="840671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5372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20%)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4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954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заполненных заявлений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1 616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фактов записи в очередь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1 061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платежей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2 263 510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руб.</a:t>
                      </a:r>
                      <a:endParaRPr lang="ru-RU" sz="2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10,8%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/>
          <a:stretch/>
        </p:blipFill>
        <p:spPr bwMode="auto">
          <a:xfrm>
            <a:off x="457200" y="3810000"/>
            <a:ext cx="806676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26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Федеральной налоговой службы по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934720"/>
            <a:ext cx="6441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Оплата задолженности по налогам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40185"/>
              </p:ext>
            </p:extLst>
          </p:nvPr>
        </p:nvGraphicFramePr>
        <p:xfrm>
          <a:off x="368643" y="1925320"/>
          <a:ext cx="8406714" cy="14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26 121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запросов об имеющейся задолженности, 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4 166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фактов оплаты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2 663 081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рублей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944305"/>
            <a:ext cx="215265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4459293"/>
            <a:ext cx="2162947" cy="79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2052" y="4318337"/>
            <a:ext cx="6213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Расчет стоимости патента при упрощенной системе налогообложения (УСН), суммы транспортного налога и единого налога на вмененный доход (ЕНВД)</a:t>
            </a:r>
          </a:p>
        </p:txBody>
      </p:sp>
    </p:spTree>
    <p:extLst>
      <p:ext uri="{BB962C8B-B14F-4D97-AF65-F5344CB8AC3E}">
        <p14:creationId xmlns:p14="http://schemas.microsoft.com/office/powerpoint/2010/main" val="396105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Пенсионный фонд России по Республике Татарстан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9112" y="968514"/>
            <a:ext cx="6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Внесение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дополнительных страховых взносов на накопительную часть трудовой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пенсии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44017"/>
              </p:ext>
            </p:extLst>
          </p:nvPr>
        </p:nvGraphicFramePr>
        <p:xfrm>
          <a:off x="368643" y="1925320"/>
          <a:ext cx="8406714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(август)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17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платежей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25 870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рублей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4044" r="1129" b="2775"/>
          <a:stretch/>
        </p:blipFill>
        <p:spPr bwMode="auto">
          <a:xfrm>
            <a:off x="304800" y="904875"/>
            <a:ext cx="2187576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1800" y="37338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Оплата страховых взносов, пени, штрафов на обязательное пенсионное и обязательное медицинское страхование для индивидуальных предпринимателей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3886200"/>
            <a:ext cx="2209800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04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Федеральной службы судебных приставов по РТ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1107440"/>
            <a:ext cx="6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Оплата задолженности по исполнительному производству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68626"/>
              </p:ext>
            </p:extLst>
          </p:nvPr>
        </p:nvGraphicFramePr>
        <p:xfrm>
          <a:off x="368643" y="2098040"/>
          <a:ext cx="8406714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(план 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7 022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запросов об имеющейся задолженности</a:t>
                      </a:r>
                      <a:b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фактов оплаты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5 290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рублей</a:t>
                      </a:r>
                      <a:endParaRPr lang="ru-RU" sz="20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6852"/>
            <a:ext cx="2171700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194" y="510093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ноября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возможность оплатить задолженность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появится на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инфоматах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70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Государственный жилищный фонд при Президенте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2052" y="1239520"/>
            <a:ext cx="6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Внесение платежей с целью приобретения жилья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программам социальной ипотеки</a:t>
            </a: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66385"/>
              </p:ext>
            </p:extLst>
          </p:nvPr>
        </p:nvGraphicFramePr>
        <p:xfrm>
          <a:off x="368643" y="2230120"/>
          <a:ext cx="8406714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114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Количество э-услуг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(август)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Доля э-услуг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55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платежей на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138 191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рублей</a:t>
                      </a:r>
                      <a:endParaRPr lang="ru-RU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4" y="1253936"/>
            <a:ext cx="2144713" cy="79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85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ВКЛАД МИНИСТЕРСТВ И ВЕДОМСТВ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 ОБЩИЙ ОБЪЕМ ОКАЗЫВАЕМЫХ ЭЛЕКТРОННЫХ УСЛУГ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1" y="990600"/>
            <a:ext cx="8915399" cy="258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3657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внутренних дел по РТ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и науки РТ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здравоохранения РТ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Другие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783" y="3713545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57 %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852" y="4339621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18 %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783" y="4992469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12 %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238" y="5659735"/>
            <a:ext cx="1019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13 %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21823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ПОСЕЩАЕМОСТЬ</a:t>
            </a:r>
          </a:p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ПОРТАЛА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ГОСУДАРСТВЕННЫХ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МУНИЦИПАЛЬНЫХ УСЛУГ РТ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09346"/>
              </p:ext>
            </p:extLst>
          </p:nvPr>
        </p:nvGraphicFramePr>
        <p:xfrm>
          <a:off x="342900" y="1066800"/>
          <a:ext cx="8458200" cy="483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88"/>
                <a:gridCol w="993827"/>
                <a:gridCol w="1093209"/>
                <a:gridCol w="1192592"/>
                <a:gridCol w="993827"/>
                <a:gridCol w="1093209"/>
                <a:gridCol w="1302648"/>
              </a:tblGrid>
              <a:tr h="972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ЯНВ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МАРТ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АВГ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СЕНТ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841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104 000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320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000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488 000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495 385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532 000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559 820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13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57 000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133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00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183 700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190 323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209 603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214 111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67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364 000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,64 млн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2,36 млн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 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2,5 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2,7 млн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8412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7,11%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%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17,8 %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17 %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17 %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17,7 %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97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0" y="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ОБЩЕЕ КОЛИЧЕСТВО УСЛУГ,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ПРЕДОСТАВЛЕННЫХ В ЭЛЕКТРОННОМ ВИДЕ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58694"/>
              </p:ext>
            </p:extLst>
          </p:nvPr>
        </p:nvGraphicFramePr>
        <p:xfrm>
          <a:off x="381000" y="990600"/>
          <a:ext cx="8382000" cy="518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80"/>
                <a:gridCol w="1073762"/>
                <a:gridCol w="1097643"/>
                <a:gridCol w="1097643"/>
                <a:gridCol w="1097643"/>
                <a:gridCol w="1197429"/>
                <a:gridCol w="1397000"/>
              </a:tblGrid>
              <a:tr h="588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ЯНВАРЬ 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32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99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207 979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407 115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553 662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631 605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812 190</a:t>
                      </a:r>
                      <a:endParaRPr lang="en-US" sz="2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99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2 037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14 071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11 714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11 751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10 458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99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65 576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76 352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229 645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204 870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261 056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993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40 677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65 529 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83 549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109 963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930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139 693</a:t>
                      </a:r>
                      <a:endParaRPr lang="en-US" sz="2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993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 млн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 млн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 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46,6</a:t>
                      </a:r>
                      <a:b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669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251 483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547 823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727 634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982 927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1 162 366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1 223 397</a:t>
                      </a:r>
                      <a:endParaRPr lang="ru-RU" sz="2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63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СОЦИАЛЬНО-ЭКОНОМИЧЕСКИЙ ЭФФЕКТ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ОТ ВНЕДРЕНИЯ ЭЛЕКТРОННЫХ УСЛУГ 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44787"/>
              </p:ext>
            </p:extLst>
          </p:nvPr>
        </p:nvGraphicFramePr>
        <p:xfrm>
          <a:off x="419100" y="1358578"/>
          <a:ext cx="8267701" cy="260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1981200"/>
                <a:gridCol w="1842951"/>
                <a:gridCol w="1890850"/>
              </a:tblGrid>
              <a:tr h="9929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чел.-часов </a:t>
                      </a:r>
                      <a:r>
                        <a:rPr lang="ru-RU" sz="17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7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ед.услуги</a:t>
                      </a:r>
                      <a:endParaRPr lang="ru-RU" sz="17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чел.-часов (сентябрь 2011)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ЭФФЕКТ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 чел.-час = 100 руб.),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406 095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40 609 500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10 458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1 045 800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ЗАПИСЬ В ОЧЕРЕДЬ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522 112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52 211 200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139 693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13 969 300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800" y="425380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сентябре 2011г.: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было сэкономлено </a:t>
            </a:r>
            <a:r>
              <a:rPr lang="ru-RU" sz="2800" b="1" dirty="0" smtClean="0">
                <a:solidFill>
                  <a:srgbClr val="C00000"/>
                </a:solidFill>
              </a:rPr>
              <a:t>1 078 358 человеко-часов,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кономический эффект составил </a:t>
            </a:r>
            <a:r>
              <a:rPr lang="ru-RU" sz="2800" b="1" dirty="0" smtClean="0">
                <a:solidFill>
                  <a:srgbClr val="C00000"/>
                </a:solidFill>
              </a:rPr>
              <a:t>107 835 800 рублей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9310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4.2 - ПЛАТЕЖИ «В ТРИ КЛИКА» И ПРИЕМ ВСЕХ ВИДОВ КАРТ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155680"/>
            <a:ext cx="7772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ноября 2011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инфоматах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будет реализован прием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платежей картами любых банков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Согласована юридическая схема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взаимодействия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предпроцессингового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центра и банка-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эквайрера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Техническая возможность оплаты «в три клика»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Портале будет реализована в ноябре 2011 года</a:t>
            </a:r>
          </a:p>
          <a:p>
            <a:endParaRPr lang="ru-RU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 ПОЗВОЛИТ: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привязать данные карты к личному кабинету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оплачивать без ввода данных карты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7116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4.3 – ОПЛАТА ВСЕХ ВИДОВ ГОС.ПОШЛИН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033076"/>
            <a:ext cx="77724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ВСЕГО 139 госпошлин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Реализации препятствует требование НПА о предоставлении документов, подтверждающих оплату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Предлагаемые первоочередные госпошлины: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делам, рассматриваемым в судах общей юрисдикции, мировыми судьями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делам, рассматриваемым в арбитражных судах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совершение нотариальных действий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госрегистрацию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актов гражданского состояния и др.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юридич.действий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совершаемых органами ЗАГС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государственную регистрацию прав, а также совершение прочих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юридич.действий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556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594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4.4 – МОБИЛЬНЫЕ ПРИЛОЖЕНИЕ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2286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настоящее время: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проводится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анализ реализованных приложений для взаимодействия с органами власти,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условия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их размещения на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App Store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потенциальная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востребованность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учетом распространения устройств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Apple iPhone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iPad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среди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жителей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6096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Запуск тестовой версии приложения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ноябре 2011 года с услугами: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«Оплата штрафов»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«Очередь в детский сад»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«Запись к врачам»</a:t>
            </a:r>
          </a:p>
        </p:txBody>
      </p:sp>
      <p:pic>
        <p:nvPicPr>
          <p:cNvPr id="4098" name="Picture 2" descr="F:\=Work=\ПРОЕКТЫ 2\Мобильное приложение\ГИБДД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343400"/>
            <a:ext cx="1422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=Work=\ПРОЕКТЫ 2\Мобильное приложение\ГИБДД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343400"/>
            <a:ext cx="1422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=Work=\ПРОЕКТЫ 2\Мобильное приложение\ГИБДД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422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=Work=\ПРОЕКТЫ 2\Мобильное приложение\ГИБДД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343400"/>
            <a:ext cx="1422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1328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31032</TotalTime>
  <Words>1170</Words>
  <Application>Microsoft Office PowerPoint</Application>
  <PresentationFormat>Экран (4:3)</PresentationFormat>
  <Paragraphs>359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Nizamiev IM</cp:lastModifiedBy>
  <cp:revision>493</cp:revision>
  <cp:lastPrinted>2011-06-07T08:58:51Z</cp:lastPrinted>
  <dcterms:created xsi:type="dcterms:W3CDTF">2006-08-16T00:00:00Z</dcterms:created>
  <dcterms:modified xsi:type="dcterms:W3CDTF">2011-10-19T13:26:17Z</dcterms:modified>
</cp:coreProperties>
</file>